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64" r:id="rId5"/>
    <p:sldId id="267" r:id="rId6"/>
    <p:sldId id="260" r:id="rId7"/>
    <p:sldId id="259" r:id="rId8"/>
    <p:sldId id="266" r:id="rId9"/>
    <p:sldId id="261" r:id="rId10"/>
    <p:sldId id="262" r:id="rId11"/>
    <p:sldId id="263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1" autoAdjust="0"/>
    <p:restoredTop sz="72881" autoAdjust="0"/>
  </p:normalViewPr>
  <p:slideViewPr>
    <p:cSldViewPr snapToGrid="0">
      <p:cViewPr varScale="1">
        <p:scale>
          <a:sx n="52" d="100"/>
          <a:sy n="52" d="100"/>
        </p:scale>
        <p:origin x="160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rden Coord" userId="b5b98ace-2147-4530-a118-5ec514568a1b" providerId="ADAL" clId="{C6CA5E3E-19D0-4CF7-9946-F20EC69E8316}"/>
    <pc:docChg chg="undo redo custSel addSld modSld sldOrd">
      <pc:chgData name="Garden Coord" userId="b5b98ace-2147-4530-a118-5ec514568a1b" providerId="ADAL" clId="{C6CA5E3E-19D0-4CF7-9946-F20EC69E8316}" dt="2026-03-18T17:05:48.189" v="3429" actId="20577"/>
      <pc:docMkLst>
        <pc:docMk/>
      </pc:docMkLst>
      <pc:sldChg chg="modSp mod">
        <pc:chgData name="Garden Coord" userId="b5b98ace-2147-4530-a118-5ec514568a1b" providerId="ADAL" clId="{C6CA5E3E-19D0-4CF7-9946-F20EC69E8316}" dt="2026-03-18T17:05:48.189" v="3429" actId="20577"/>
        <pc:sldMkLst>
          <pc:docMk/>
          <pc:sldMk cId="1359543770" sldId="256"/>
        </pc:sldMkLst>
        <pc:spChg chg="mod">
          <ac:chgData name="Garden Coord" userId="b5b98ace-2147-4530-a118-5ec514568a1b" providerId="ADAL" clId="{C6CA5E3E-19D0-4CF7-9946-F20EC69E8316}" dt="2026-03-18T17:05:48.189" v="3429" actId="20577"/>
          <ac:spMkLst>
            <pc:docMk/>
            <pc:sldMk cId="1359543770" sldId="256"/>
            <ac:spMk id="3" creationId="{0AD2095B-7322-B69A-DEEC-C4C0557FA301}"/>
          </ac:spMkLst>
        </pc:spChg>
      </pc:sldChg>
      <pc:sldChg chg="modSp mod">
        <pc:chgData name="Garden Coord" userId="b5b98ace-2147-4530-a118-5ec514568a1b" providerId="ADAL" clId="{C6CA5E3E-19D0-4CF7-9946-F20EC69E8316}" dt="2026-03-11T11:53:30.470" v="3015" actId="20577"/>
        <pc:sldMkLst>
          <pc:docMk/>
          <pc:sldMk cId="3709395476" sldId="257"/>
        </pc:sldMkLst>
        <pc:spChg chg="mod">
          <ac:chgData name="Garden Coord" userId="b5b98ace-2147-4530-a118-5ec514568a1b" providerId="ADAL" clId="{C6CA5E3E-19D0-4CF7-9946-F20EC69E8316}" dt="2026-03-11T11:53:30.470" v="3015" actId="20577"/>
          <ac:spMkLst>
            <pc:docMk/>
            <pc:sldMk cId="3709395476" sldId="257"/>
            <ac:spMk id="4" creationId="{2A2A62C2-342D-4D09-7FFB-7290F709F680}"/>
          </ac:spMkLst>
        </pc:spChg>
      </pc:sldChg>
      <pc:sldChg chg="modSp mod modNotesTx">
        <pc:chgData name="Garden Coord" userId="b5b98ace-2147-4530-a118-5ec514568a1b" providerId="ADAL" clId="{C6CA5E3E-19D0-4CF7-9946-F20EC69E8316}" dt="2026-03-11T11:55:21.404" v="3260" actId="20577"/>
        <pc:sldMkLst>
          <pc:docMk/>
          <pc:sldMk cId="1406673130" sldId="258"/>
        </pc:sldMkLst>
        <pc:spChg chg="mod">
          <ac:chgData name="Garden Coord" userId="b5b98ace-2147-4530-a118-5ec514568a1b" providerId="ADAL" clId="{C6CA5E3E-19D0-4CF7-9946-F20EC69E8316}" dt="2026-03-05T18:41:02.621" v="2072" actId="115"/>
          <ac:spMkLst>
            <pc:docMk/>
            <pc:sldMk cId="1406673130" sldId="258"/>
            <ac:spMk id="4" creationId="{07149D36-5DC0-2823-FF9A-7EC09204E846}"/>
          </ac:spMkLst>
        </pc:spChg>
      </pc:sldChg>
      <pc:sldChg chg="modSp mod">
        <pc:chgData name="Garden Coord" userId="b5b98ace-2147-4530-a118-5ec514568a1b" providerId="ADAL" clId="{C6CA5E3E-19D0-4CF7-9946-F20EC69E8316}" dt="2026-03-05T19:11:27.199" v="2893" actId="20577"/>
        <pc:sldMkLst>
          <pc:docMk/>
          <pc:sldMk cId="3348226836" sldId="259"/>
        </pc:sldMkLst>
        <pc:spChg chg="mod">
          <ac:chgData name="Garden Coord" userId="b5b98ace-2147-4530-a118-5ec514568a1b" providerId="ADAL" clId="{C6CA5E3E-19D0-4CF7-9946-F20EC69E8316}" dt="2026-03-05T19:11:27.199" v="2893" actId="20577"/>
          <ac:spMkLst>
            <pc:docMk/>
            <pc:sldMk cId="3348226836" sldId="259"/>
            <ac:spMk id="4" creationId="{EC0B0159-1348-B872-19F5-A18CD4CCC70E}"/>
          </ac:spMkLst>
        </pc:spChg>
      </pc:sldChg>
      <pc:sldChg chg="modSp mod modNotesTx">
        <pc:chgData name="Garden Coord" userId="b5b98ace-2147-4530-a118-5ec514568a1b" providerId="ADAL" clId="{C6CA5E3E-19D0-4CF7-9946-F20EC69E8316}" dt="2026-03-18T15:08:39.232" v="3420" actId="255"/>
        <pc:sldMkLst>
          <pc:docMk/>
          <pc:sldMk cId="2670733625" sldId="264"/>
        </pc:sldMkLst>
        <pc:spChg chg="mod">
          <ac:chgData name="Garden Coord" userId="b5b98ace-2147-4530-a118-5ec514568a1b" providerId="ADAL" clId="{C6CA5E3E-19D0-4CF7-9946-F20EC69E8316}" dt="2026-03-05T18:42:34.088" v="2172" actId="20577"/>
          <ac:spMkLst>
            <pc:docMk/>
            <pc:sldMk cId="2670733625" sldId="264"/>
            <ac:spMk id="4" creationId="{BEFC71B2-8E70-662B-A28F-7D332B40A83E}"/>
          </ac:spMkLst>
        </pc:spChg>
      </pc:sldChg>
      <pc:sldChg chg="addSp delSp modSp new mod setBg modNotesTx">
        <pc:chgData name="Garden Coord" userId="b5b98ace-2147-4530-a118-5ec514568a1b" providerId="ADAL" clId="{C6CA5E3E-19D0-4CF7-9946-F20EC69E8316}" dt="2026-03-11T11:57:37.228" v="3419" actId="20577"/>
        <pc:sldMkLst>
          <pc:docMk/>
          <pc:sldMk cId="887740905" sldId="267"/>
        </pc:sldMkLst>
        <pc:spChg chg="mod">
          <ac:chgData name="Garden Coord" userId="b5b98ace-2147-4530-a118-5ec514568a1b" providerId="ADAL" clId="{C6CA5E3E-19D0-4CF7-9946-F20EC69E8316}" dt="2026-03-11T11:56:48.126" v="3273" actId="20577"/>
          <ac:spMkLst>
            <pc:docMk/>
            <pc:sldMk cId="887740905" sldId="267"/>
            <ac:spMk id="4" creationId="{3DE3244E-6138-F61A-AD43-0EDC4CDAA2A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65DB01-EDFC-4E17-9C00-92DD912504B1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4E4BE1-CD2C-420B-9482-D67ED0F909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203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E4BE1-CD2C-420B-9482-D67ED0F9099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9156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E4BE1-CD2C-420B-9482-D67ED0F9099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4405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E4BE1-CD2C-420B-9482-D67ED0F9099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3021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E4BE1-CD2C-420B-9482-D67ED0F9099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017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E4BE1-CD2C-420B-9482-D67ED0F9099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5580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May 1</a:t>
            </a:r>
            <a:r>
              <a:rPr lang="en-US" baseline="30000" dirty="0"/>
              <a:t>st</a:t>
            </a:r>
            <a:r>
              <a:rPr lang="en-US" dirty="0"/>
              <a:t> – October 16</a:t>
            </a:r>
            <a:r>
              <a:rPr lang="en-US" baseline="30000" dirty="0"/>
              <a:t>th</a:t>
            </a:r>
            <a:r>
              <a:rPr lang="en-US" dirty="0"/>
              <a:t> – main growing season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Water &amp; Harvest signs now available if going away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Going away but need assistance – 2 week notice for coverage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E4BE1-CD2C-420B-9482-D67ED0F9099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386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/>
              <a:t>Will try to keep the compost stocked outside the tool shed – </a:t>
            </a:r>
            <a:r>
              <a:rPr lang="en-US" sz="1000" dirty="0" err="1"/>
              <a:t>Vermigreen</a:t>
            </a:r>
            <a:r>
              <a:rPr lang="en-US" sz="1000" dirty="0"/>
              <a:t> in Palmyra, NY – certified organic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/>
              <a:t>Core members have vouched to volunteer 15 hours of time throughout the season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/>
              <a:t>Garden workdays and events will be sent via email for folks to sign up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/>
              <a:t>Events calendar in communications section of binder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/>
              <a:t>Information regarding upcoming event with more details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/>
              <a:t>Donations – Weigh, record, label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/>
              <a:t>Delivered by volunteers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/>
              <a:t>Store in mini fridge / in basket on top of fridge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/>
              <a:t>Food and Flower donations to evergreen east / community garden stand (will be located at the CC)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/>
              <a:t>Always seeking recycling containers such as plastic bags, clamshells, glass jars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000" dirty="0"/>
              <a:t>Community garden webpage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/>
              <a:t>Resources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000" dirty="0"/>
              <a:t>Seeds / transplants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000" dirty="0"/>
              <a:t>Gardening books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000" dirty="0"/>
              <a:t>Planting information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000" dirty="0"/>
              <a:t>Guides that could be helpful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/>
              <a:t>FAQ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/>
              <a:t>Seed Saving Project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/>
              <a:t>Handbook/Map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000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E4BE1-CD2C-420B-9482-D67ED0F9099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5033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 donation locations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Evergreen East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Community Garden stand – will be located at the </a:t>
            </a:r>
            <a:r>
              <a:rPr lang="en-US"/>
              <a:t>community center</a:t>
            </a:r>
          </a:p>
          <a:p>
            <a:r>
              <a:rPr lang="en-US" dirty="0"/>
              <a:t>AARP Grant – waiting to hear back</a:t>
            </a:r>
          </a:p>
          <a:p>
            <a:pPr marL="171450" indent="-171450">
              <a:buFontTx/>
              <a:buChar char="-"/>
            </a:pPr>
            <a:r>
              <a:rPr lang="en-US" dirty="0"/>
              <a:t>Replace Vertical Garden Beds</a:t>
            </a:r>
          </a:p>
          <a:p>
            <a:pPr marL="171450" indent="-171450">
              <a:buFontTx/>
              <a:buChar char="-"/>
            </a:pPr>
            <a:r>
              <a:rPr lang="en-US" dirty="0"/>
              <a:t>Replace Community Beds</a:t>
            </a:r>
          </a:p>
          <a:p>
            <a:pPr marL="171450" indent="-171450">
              <a:buFontTx/>
              <a:buChar char="-"/>
            </a:pPr>
            <a:r>
              <a:rPr lang="en-US" dirty="0"/>
              <a:t>ADA Raised Beds</a:t>
            </a:r>
          </a:p>
          <a:p>
            <a:pPr marL="171450" indent="-171450">
              <a:buFontTx/>
              <a:buChar char="-"/>
            </a:pPr>
            <a:r>
              <a:rPr lang="en-US" dirty="0"/>
              <a:t>New picnic tables and benches</a:t>
            </a:r>
          </a:p>
          <a:p>
            <a:pPr marL="171450" indent="-171450">
              <a:buFontTx/>
              <a:buChar char="-"/>
            </a:pPr>
            <a:r>
              <a:rPr lang="en-US" dirty="0"/>
              <a:t>Change layout of garden…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E4BE1-CD2C-420B-9482-D67ED0F9099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2301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E4BE1-CD2C-420B-9482-D67ED0F9099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4102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E4BE1-CD2C-420B-9482-D67ED0F9099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4217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E4BE1-CD2C-420B-9482-D67ED0F9099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7295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E4BE1-CD2C-420B-9482-D67ED0F9099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25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FF7CF-DCBB-8908-C4EB-11C085E087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55E162-D87A-E5EB-259E-9CDE05C5C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C0C26-5BC3-15C0-6868-F289D94F0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760E1-AF3B-4D34-9C40-D599D508C623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85CF26-56D2-ED6E-0ED1-5330E218E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D74C0-5A5A-50C7-0874-4A898269C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E46C4-1668-40E9-B5F9-94132D13E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647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300D6-1D5D-92CC-83D8-B40369265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9670B9-A66B-193C-30AF-560B35B5D1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39EDCA-754A-2901-7DC3-0F44EDF4A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760E1-AF3B-4D34-9C40-D599D508C623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FF12DD-D7BB-E6AF-046C-F5D8D48FF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CAA726-7C5B-C897-B466-ED48E2B85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E46C4-1668-40E9-B5F9-94132D13E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540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545895-5E25-BAD6-2895-06C1345B95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263E3F-6D8A-F87C-72B8-A2D5060772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9C0D65-1664-5985-06C6-9373E37EF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760E1-AF3B-4D34-9C40-D599D508C623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C4B788-BBC0-15D4-ED6A-10F7A7892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040EF0-2FAC-BA19-2FCF-A14A558FB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E46C4-1668-40E9-B5F9-94132D13E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504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FA5D0-56B1-4EAE-56F3-D547E5809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E09BF1-70FC-FA6C-9E7E-1BAFA5D58F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BEA88B-D165-4CBD-7073-C9E0D6B6B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760E1-AF3B-4D34-9C40-D599D508C623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7E503-92A7-F7EB-09D3-8F8149B75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906F48-9F05-69B8-65A6-C90E3F0BE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E46C4-1668-40E9-B5F9-94132D13E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497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33D37-AE44-3D87-39F0-282768612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9BED71-7666-76F0-DA68-6400F81721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8F674B-DE08-DC4A-E966-A69F460E3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760E1-AF3B-4D34-9C40-D599D508C623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A954B0-DA31-18EC-358A-E53E6B6C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A9E35E-6CA5-7CDC-3628-B1D7D5432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E46C4-1668-40E9-B5F9-94132D13E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673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FDD2E-10D5-639E-9CDF-6C7294AF4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9707D-D5C9-D31D-B969-BFAC6CFE56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130D74-1E73-9249-8BEB-159D71E5E3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7461BA-CAEC-0A4E-3085-51294A0AE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760E1-AF3B-4D34-9C40-D599D508C623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BD4A6A-0330-1363-D094-52EAE7C01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E164E3-AA00-D7C0-E67C-18993C7BB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E46C4-1668-40E9-B5F9-94132D13E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832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DFD92-7546-7CD9-4ED7-16B26AF16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47FBCD-2841-26F1-CCBC-46A3D2809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F3B0A2-0ADF-A481-65A1-5CF5B2BA29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B35E5F-0A71-4A5E-862D-CA781078F5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FED2ED-92D2-E8D7-6944-4E5D8AFB9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9FA625-54D2-B50D-7CEA-047BCDF79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760E1-AF3B-4D34-9C40-D599D508C623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1BDC44-A885-5F3E-3D4A-81D1573BE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5A6C21-E525-E73A-85E5-C33282FA0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E46C4-1668-40E9-B5F9-94132D13E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83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C38A2-ADA1-98C0-D6B8-ACDEA28F9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7902A2-1F00-6DA4-11C5-ECF0EC6D9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760E1-AF3B-4D34-9C40-D599D508C623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EEEA8A-E1D0-4DF3-F7B2-2C85835E9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BB8A36-67C3-9267-E4F7-DEA0A48A2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E46C4-1668-40E9-B5F9-94132D13E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105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D7EC62-45EF-946E-8024-A1BA402BF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760E1-AF3B-4D34-9C40-D599D508C623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1CE4F7-9AD9-A770-8E5C-E64A6BE0A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1C209D-47B4-6566-E977-5E3811A5B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E46C4-1668-40E9-B5F9-94132D13E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27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53F04-628A-BD3C-04C2-C0A26FEF4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87611-E1E9-31CE-2BB3-D5199BD72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E39D1D-C4EE-5E5A-BF5D-2ACB65D7B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4BCF9B-9A42-4068-DE53-D1E7A4FDC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760E1-AF3B-4D34-9C40-D599D508C623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41DA09-42E0-EB29-B0A2-D1C9040E2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081C24-BF11-F861-24AF-573294794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E46C4-1668-40E9-B5F9-94132D13E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866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8A52E-3846-7428-1972-546C0D1B5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5FA48E-CE07-52C3-E3AD-CFF37A014F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0DC5F8-7654-E262-8CE0-592C148BE7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E5A23-4648-090E-0A73-2E9331841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760E1-AF3B-4D34-9C40-D599D508C623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4D6609-8082-8AF3-AEEC-26DC7E651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BEB9D8-EC12-CC63-AD14-4F544D57F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E46C4-1668-40E9-B5F9-94132D13E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409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D10978-3C66-768C-497B-2C84B6541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B8A280-47EA-2AA0-BFCD-742E7FA7C2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EC8E85-992F-4F3F-E580-7C77E7FA5D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2760E1-AF3B-4D34-9C40-D599D508C623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A44FAD-2301-1E5E-86B9-9A1857C07F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810D0A-6E14-8D00-6F4D-7645844982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CE46C4-1668-40E9-B5F9-94132D13E7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429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2" name="Rectangle 1031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6278E8-0037-BE03-304F-2BA5BE8698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5400" dirty="0"/>
              <a:t>Town of Perinton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D2095B-7322-B69A-DEEC-C4C0557FA3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0339" y="4636008"/>
            <a:ext cx="3734014" cy="1572768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en-US" sz="1500" dirty="0"/>
              <a:t>2026 Community Garden Season</a:t>
            </a:r>
          </a:p>
          <a:p>
            <a:pPr algn="l"/>
            <a:endParaRPr lang="en-US" sz="1500" dirty="0"/>
          </a:p>
          <a:p>
            <a:pPr algn="l"/>
            <a:r>
              <a:rPr lang="en-US" sz="1500" dirty="0"/>
              <a:t>Garden Coordinator – Mackenzie </a:t>
            </a:r>
            <a:r>
              <a:rPr lang="en-US" sz="1500" dirty="0" err="1"/>
              <a:t>Zerniak</a:t>
            </a:r>
            <a:br>
              <a:rPr lang="en-US" sz="1500" dirty="0"/>
            </a:br>
            <a:r>
              <a:rPr lang="en-US" sz="1500" dirty="0"/>
              <a:t>gardencoord@perinton.gov</a:t>
            </a:r>
            <a:br>
              <a:rPr lang="en-US" sz="1500" dirty="0"/>
            </a:br>
            <a:r>
              <a:rPr lang="en-US" sz="1500" dirty="0"/>
              <a:t>(585) 223-5050</a:t>
            </a:r>
          </a:p>
        </p:txBody>
      </p:sp>
      <p:sp>
        <p:nvSpPr>
          <p:cNvPr id="1034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741E66B6-2210-162A-0951-8671D511B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19" r="20827" b="-1"/>
          <a:stretch>
            <a:fillRect/>
          </a:stretch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543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F83B1BEA-1159-4AE5-AD9B-9440E5189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BDAF28-1A6E-23EE-791F-E959D34B8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381000"/>
            <a:ext cx="3419856" cy="200305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Perimeter Fence</a:t>
            </a:r>
          </a:p>
        </p:txBody>
      </p:sp>
      <p:sp>
        <p:nvSpPr>
          <p:cNvPr id="31" name="sketch line">
            <a:extLst>
              <a:ext uri="{FF2B5EF4-FFF2-40B4-BE49-F238E27FC236}">
                <a16:creationId xmlns:a16="http://schemas.microsoft.com/office/drawing/2014/main" id="{5D50C310-510F-45B8-81D2-BE905D5C6D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57015" y="1412748"/>
            <a:ext cx="1554480" cy="18288"/>
          </a:xfrm>
          <a:custGeom>
            <a:avLst/>
            <a:gdLst>
              <a:gd name="csX0" fmla="*/ 0 w 1554480"/>
              <a:gd name="csY0" fmla="*/ 0 h 18288"/>
              <a:gd name="csX1" fmla="*/ 549250 w 1554480"/>
              <a:gd name="csY1" fmla="*/ 0 h 18288"/>
              <a:gd name="csX2" fmla="*/ 1082954 w 1554480"/>
              <a:gd name="csY2" fmla="*/ 0 h 18288"/>
              <a:gd name="csX3" fmla="*/ 1554480 w 1554480"/>
              <a:gd name="csY3" fmla="*/ 0 h 18288"/>
              <a:gd name="csX4" fmla="*/ 1554480 w 1554480"/>
              <a:gd name="csY4" fmla="*/ 18288 h 18288"/>
              <a:gd name="csX5" fmla="*/ 1067410 w 1554480"/>
              <a:gd name="csY5" fmla="*/ 18288 h 18288"/>
              <a:gd name="csX6" fmla="*/ 549250 w 1554480"/>
              <a:gd name="csY6" fmla="*/ 18288 h 18288"/>
              <a:gd name="csX7" fmla="*/ 0 w 1554480"/>
              <a:gd name="csY7" fmla="*/ 18288 h 18288"/>
              <a:gd name="csX8" fmla="*/ 0 w 1554480"/>
              <a:gd name="csY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9B236E1-F5C8-1224-1A88-17AD61B751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54295" y="381000"/>
            <a:ext cx="6894576" cy="200305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dirty="0"/>
              <a:t>8-foot tall</a:t>
            </a:r>
          </a:p>
          <a:p>
            <a:r>
              <a:rPr lang="en-US" sz="2200" dirty="0"/>
              <a:t>Woven wire</a:t>
            </a:r>
          </a:p>
          <a:p>
            <a:r>
              <a:rPr lang="en-US" sz="2200" dirty="0"/>
              <a:t>Fully enclosed community garden</a:t>
            </a:r>
          </a:p>
        </p:txBody>
      </p:sp>
      <p:pic>
        <p:nvPicPr>
          <p:cNvPr id="6" name="Content Placeholder 5" descr="A fence with a fence around it&#10;&#10;AI-generated content may be incorrect.">
            <a:extLst>
              <a:ext uri="{FF2B5EF4-FFF2-40B4-BE49-F238E27FC236}">
                <a16:creationId xmlns:a16="http://schemas.microsoft.com/office/drawing/2014/main" id="{9C9D48EB-ECAE-2C65-C6C8-6880EC49930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8" b="-2"/>
          <a:stretch>
            <a:fillRect/>
          </a:stretch>
        </p:blipFill>
        <p:spPr bwMode="auto">
          <a:xfrm>
            <a:off x="8" y="2668687"/>
            <a:ext cx="6095992" cy="4189309"/>
          </a:xfrm>
          <a:custGeom>
            <a:avLst/>
            <a:gdLst/>
            <a:ahLst/>
            <a:cxnLst/>
            <a:rect l="l" t="t" r="r" b="b"/>
            <a:pathLst>
              <a:path w="6005375" h="4189309">
                <a:moveTo>
                  <a:pt x="5422311" y="873"/>
                </a:moveTo>
                <a:cubicBezTo>
                  <a:pt x="5467738" y="-1249"/>
                  <a:pt x="5513346" y="499"/>
                  <a:pt x="5558643" y="6137"/>
                </a:cubicBezTo>
                <a:cubicBezTo>
                  <a:pt x="5633356" y="13367"/>
                  <a:pt x="5708323" y="18441"/>
                  <a:pt x="5783036" y="26052"/>
                </a:cubicBezTo>
                <a:cubicBezTo>
                  <a:pt x="5816269" y="29477"/>
                  <a:pt x="5849884" y="16792"/>
                  <a:pt x="5882612" y="28462"/>
                </a:cubicBezTo>
                <a:cubicBezTo>
                  <a:pt x="5909726" y="38166"/>
                  <a:pt x="5937089" y="43856"/>
                  <a:pt x="5964555" y="46416"/>
                </a:cubicBezTo>
                <a:lnTo>
                  <a:pt x="5997178" y="46088"/>
                </a:lnTo>
                <a:lnTo>
                  <a:pt x="5995170" y="275470"/>
                </a:lnTo>
                <a:cubicBezTo>
                  <a:pt x="5993432" y="411056"/>
                  <a:pt x="5993035" y="546624"/>
                  <a:pt x="5999656" y="682159"/>
                </a:cubicBezTo>
                <a:cubicBezTo>
                  <a:pt x="6009854" y="891918"/>
                  <a:pt x="6003364" y="1101545"/>
                  <a:pt x="5999656" y="1311172"/>
                </a:cubicBezTo>
                <a:cubicBezTo>
                  <a:pt x="5992506" y="1713210"/>
                  <a:pt x="6003364" y="2114718"/>
                  <a:pt x="5998730" y="2516227"/>
                </a:cubicBezTo>
                <a:cubicBezTo>
                  <a:pt x="5996744" y="2694204"/>
                  <a:pt x="5998994" y="2871916"/>
                  <a:pt x="6003364" y="3049893"/>
                </a:cubicBezTo>
                <a:cubicBezTo>
                  <a:pt x="6009720" y="3304015"/>
                  <a:pt x="5999922" y="3558268"/>
                  <a:pt x="5989196" y="3812257"/>
                </a:cubicBezTo>
                <a:cubicBezTo>
                  <a:pt x="5985594" y="3882097"/>
                  <a:pt x="5984646" y="3952020"/>
                  <a:pt x="5986348" y="4021878"/>
                </a:cubicBezTo>
                <a:lnTo>
                  <a:pt x="5996786" y="4189309"/>
                </a:lnTo>
                <a:lnTo>
                  <a:pt x="0" y="4189309"/>
                </a:lnTo>
                <a:lnTo>
                  <a:pt x="0" y="27247"/>
                </a:lnTo>
                <a:lnTo>
                  <a:pt x="495" y="27408"/>
                </a:lnTo>
                <a:cubicBezTo>
                  <a:pt x="5176" y="27551"/>
                  <a:pt x="10686" y="26465"/>
                  <a:pt x="17314" y="23896"/>
                </a:cubicBezTo>
                <a:cubicBezTo>
                  <a:pt x="33823" y="19050"/>
                  <a:pt x="50862" y="16234"/>
                  <a:pt x="68053" y="15524"/>
                </a:cubicBezTo>
                <a:cubicBezTo>
                  <a:pt x="200481" y="-1093"/>
                  <a:pt x="333037" y="3346"/>
                  <a:pt x="466100" y="8801"/>
                </a:cubicBezTo>
                <a:cubicBezTo>
                  <a:pt x="697850" y="18187"/>
                  <a:pt x="929854" y="29096"/>
                  <a:pt x="1161985" y="25798"/>
                </a:cubicBezTo>
                <a:cubicBezTo>
                  <a:pt x="1397540" y="22373"/>
                  <a:pt x="1632588" y="29604"/>
                  <a:pt x="1867890" y="39117"/>
                </a:cubicBezTo>
                <a:cubicBezTo>
                  <a:pt x="1971017" y="43050"/>
                  <a:pt x="2074779" y="46982"/>
                  <a:pt x="2176256" y="17680"/>
                </a:cubicBezTo>
                <a:cubicBezTo>
                  <a:pt x="2199190" y="12314"/>
                  <a:pt x="2223101" y="12834"/>
                  <a:pt x="2245769" y="19202"/>
                </a:cubicBezTo>
                <a:cubicBezTo>
                  <a:pt x="2359678" y="45713"/>
                  <a:pt x="2474221" y="53578"/>
                  <a:pt x="2589398" y="27447"/>
                </a:cubicBezTo>
                <a:cubicBezTo>
                  <a:pt x="2721802" y="-1220"/>
                  <a:pt x="2858087" y="-7347"/>
                  <a:pt x="2992519" y="9308"/>
                </a:cubicBezTo>
                <a:cubicBezTo>
                  <a:pt x="3115435" y="23008"/>
                  <a:pt x="3238984" y="37849"/>
                  <a:pt x="3362153" y="26813"/>
                </a:cubicBezTo>
                <a:cubicBezTo>
                  <a:pt x="3556737" y="9308"/>
                  <a:pt x="3751067" y="24530"/>
                  <a:pt x="3945651" y="29223"/>
                </a:cubicBezTo>
                <a:cubicBezTo>
                  <a:pt x="4010343" y="30745"/>
                  <a:pt x="4075416" y="44064"/>
                  <a:pt x="4139727" y="32141"/>
                </a:cubicBezTo>
                <a:cubicBezTo>
                  <a:pt x="4241079" y="13367"/>
                  <a:pt x="4341288" y="20597"/>
                  <a:pt x="4442766" y="31126"/>
                </a:cubicBezTo>
                <a:cubicBezTo>
                  <a:pt x="4637096" y="51422"/>
                  <a:pt x="4831299" y="61189"/>
                  <a:pt x="5024742" y="23134"/>
                </a:cubicBezTo>
                <a:cubicBezTo>
                  <a:pt x="5084742" y="11211"/>
                  <a:pt x="5144359" y="4361"/>
                  <a:pt x="5205373" y="20344"/>
                </a:cubicBezTo>
                <a:cubicBezTo>
                  <a:pt x="5232315" y="26496"/>
                  <a:pt x="5260361" y="25976"/>
                  <a:pt x="5287062" y="18822"/>
                </a:cubicBezTo>
                <a:cubicBezTo>
                  <a:pt x="5331637" y="8985"/>
                  <a:pt x="5376883" y="2995"/>
                  <a:pt x="5422311" y="873"/>
                </a:cubicBezTo>
                <a:close/>
              </a:path>
            </a:pathLst>
          </a:custGeom>
          <a:noFill/>
        </p:spPr>
      </p:pic>
      <p:pic>
        <p:nvPicPr>
          <p:cNvPr id="5" name="Content Placeholder 4" descr="A garden with a fence&#10;&#10;AI-generated content may be incorrect.">
            <a:extLst>
              <a:ext uri="{FF2B5EF4-FFF2-40B4-BE49-F238E27FC236}">
                <a16:creationId xmlns:a16="http://schemas.microsoft.com/office/drawing/2014/main" id="{1555CA3D-8D72-B1E6-B47D-706BDE60E9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02" r="2436" b="-1"/>
          <a:stretch>
            <a:fillRect/>
          </a:stretch>
        </p:blipFill>
        <p:spPr bwMode="auto">
          <a:xfrm>
            <a:off x="6019800" y="2657872"/>
            <a:ext cx="6172193" cy="4200116"/>
          </a:xfrm>
          <a:custGeom>
            <a:avLst/>
            <a:gdLst/>
            <a:ahLst/>
            <a:cxnLst/>
            <a:rect l="l" t="t" r="r" b="b"/>
            <a:pathLst>
              <a:path w="6006950" h="4200116">
                <a:moveTo>
                  <a:pt x="1035902" y="878"/>
                </a:moveTo>
                <a:cubicBezTo>
                  <a:pt x="1135908" y="5076"/>
                  <a:pt x="1234824" y="23223"/>
                  <a:pt x="1334526" y="31024"/>
                </a:cubicBezTo>
                <a:cubicBezTo>
                  <a:pt x="1429408" y="38508"/>
                  <a:pt x="1524290" y="49417"/>
                  <a:pt x="1619679" y="34449"/>
                </a:cubicBezTo>
                <a:cubicBezTo>
                  <a:pt x="1713242" y="21726"/>
                  <a:pt x="1807870" y="18745"/>
                  <a:pt x="1902041" y="25570"/>
                </a:cubicBezTo>
                <a:cubicBezTo>
                  <a:pt x="2006183" y="30770"/>
                  <a:pt x="2110071" y="48021"/>
                  <a:pt x="2214847" y="33561"/>
                </a:cubicBezTo>
                <a:cubicBezTo>
                  <a:pt x="2228052" y="32216"/>
                  <a:pt x="2241384" y="33954"/>
                  <a:pt x="2253790" y="38635"/>
                </a:cubicBezTo>
                <a:cubicBezTo>
                  <a:pt x="2294520" y="52169"/>
                  <a:pt x="2338397" y="53007"/>
                  <a:pt x="2379622" y="41045"/>
                </a:cubicBezTo>
                <a:cubicBezTo>
                  <a:pt x="2431756" y="27168"/>
                  <a:pt x="2486503" y="26254"/>
                  <a:pt x="2539069" y="38381"/>
                </a:cubicBezTo>
                <a:cubicBezTo>
                  <a:pt x="2617207" y="55379"/>
                  <a:pt x="2695598" y="72123"/>
                  <a:pt x="2776908" y="58169"/>
                </a:cubicBezTo>
                <a:cubicBezTo>
                  <a:pt x="2824222" y="50178"/>
                  <a:pt x="2868111" y="30770"/>
                  <a:pt x="2914791" y="21637"/>
                </a:cubicBezTo>
                <a:cubicBezTo>
                  <a:pt x="3049249" y="-4620"/>
                  <a:pt x="3184976" y="3244"/>
                  <a:pt x="3320703" y="12124"/>
                </a:cubicBezTo>
                <a:cubicBezTo>
                  <a:pt x="3453259" y="20876"/>
                  <a:pt x="3585179" y="38888"/>
                  <a:pt x="3718496" y="36225"/>
                </a:cubicBezTo>
                <a:cubicBezTo>
                  <a:pt x="3746884" y="36440"/>
                  <a:pt x="3775210" y="38812"/>
                  <a:pt x="3803230" y="43328"/>
                </a:cubicBezTo>
                <a:cubicBezTo>
                  <a:pt x="3907245" y="57028"/>
                  <a:pt x="4011767" y="69966"/>
                  <a:pt x="4114640" y="42313"/>
                </a:cubicBezTo>
                <a:cubicBezTo>
                  <a:pt x="4206871" y="17312"/>
                  <a:pt x="4303111" y="10677"/>
                  <a:pt x="4397891" y="22779"/>
                </a:cubicBezTo>
                <a:cubicBezTo>
                  <a:pt x="4522696" y="39130"/>
                  <a:pt x="4648846" y="42707"/>
                  <a:pt x="4774374" y="33434"/>
                </a:cubicBezTo>
                <a:cubicBezTo>
                  <a:pt x="4813773" y="29515"/>
                  <a:pt x="4853387" y="28107"/>
                  <a:pt x="4892977" y="29248"/>
                </a:cubicBezTo>
                <a:cubicBezTo>
                  <a:pt x="5181681" y="42440"/>
                  <a:pt x="5471273" y="25062"/>
                  <a:pt x="5759471" y="55759"/>
                </a:cubicBezTo>
                <a:cubicBezTo>
                  <a:pt x="5805028" y="61131"/>
                  <a:pt x="5850896" y="61524"/>
                  <a:pt x="5896277" y="57017"/>
                </a:cubicBezTo>
                <a:lnTo>
                  <a:pt x="6006950" y="33749"/>
                </a:lnTo>
                <a:lnTo>
                  <a:pt x="6006950" y="4200116"/>
                </a:lnTo>
                <a:lnTo>
                  <a:pt x="13501" y="4200116"/>
                </a:lnTo>
                <a:lnTo>
                  <a:pt x="28554" y="3862213"/>
                </a:lnTo>
                <a:cubicBezTo>
                  <a:pt x="30457" y="3736758"/>
                  <a:pt x="27411" y="3611386"/>
                  <a:pt x="15626" y="3486312"/>
                </a:cubicBezTo>
                <a:cubicBezTo>
                  <a:pt x="-847" y="3333707"/>
                  <a:pt x="-4304" y="3179990"/>
                  <a:pt x="5296" y="3026802"/>
                </a:cubicBezTo>
                <a:cubicBezTo>
                  <a:pt x="11786" y="2939137"/>
                  <a:pt x="18539" y="2851472"/>
                  <a:pt x="22776" y="2763676"/>
                </a:cubicBezTo>
                <a:cubicBezTo>
                  <a:pt x="28180" y="2638786"/>
                  <a:pt x="25173" y="2513673"/>
                  <a:pt x="13771" y="2389181"/>
                </a:cubicBezTo>
                <a:cubicBezTo>
                  <a:pt x="4237" y="2294247"/>
                  <a:pt x="3177" y="2198663"/>
                  <a:pt x="10593" y="2103543"/>
                </a:cubicBezTo>
                <a:cubicBezTo>
                  <a:pt x="25690" y="1941590"/>
                  <a:pt x="9931" y="1779636"/>
                  <a:pt x="5032" y="1617814"/>
                </a:cubicBezTo>
                <a:cubicBezTo>
                  <a:pt x="-3577" y="1320125"/>
                  <a:pt x="20393" y="1022570"/>
                  <a:pt x="9666" y="724882"/>
                </a:cubicBezTo>
                <a:cubicBezTo>
                  <a:pt x="3841" y="577627"/>
                  <a:pt x="16420" y="430504"/>
                  <a:pt x="9666" y="283249"/>
                </a:cubicBezTo>
                <a:cubicBezTo>
                  <a:pt x="6885" y="230875"/>
                  <a:pt x="4568" y="178502"/>
                  <a:pt x="3409" y="126111"/>
                </a:cubicBezTo>
                <a:lnTo>
                  <a:pt x="3819" y="33427"/>
                </a:lnTo>
                <a:lnTo>
                  <a:pt x="31797" y="28723"/>
                </a:lnTo>
                <a:cubicBezTo>
                  <a:pt x="147177" y="14068"/>
                  <a:pt x="264046" y="13354"/>
                  <a:pt x="379873" y="26711"/>
                </a:cubicBezTo>
                <a:cubicBezTo>
                  <a:pt x="443931" y="35083"/>
                  <a:pt x="508243" y="47768"/>
                  <a:pt x="573442" y="35083"/>
                </a:cubicBezTo>
                <a:cubicBezTo>
                  <a:pt x="579581" y="33992"/>
                  <a:pt x="585759" y="36757"/>
                  <a:pt x="589044" y="42060"/>
                </a:cubicBezTo>
                <a:cubicBezTo>
                  <a:pt x="621264" y="81382"/>
                  <a:pt x="663123" y="80114"/>
                  <a:pt x="705871" y="67429"/>
                </a:cubicBezTo>
                <a:cubicBezTo>
                  <a:pt x="733929" y="58740"/>
                  <a:pt x="761430" y="48326"/>
                  <a:pt x="788194" y="36225"/>
                </a:cubicBezTo>
                <a:cubicBezTo>
                  <a:pt x="835052" y="16792"/>
                  <a:pt x="884827" y="5299"/>
                  <a:pt x="935464" y="2230"/>
                </a:cubicBezTo>
                <a:cubicBezTo>
                  <a:pt x="969111" y="-370"/>
                  <a:pt x="1002567" y="-521"/>
                  <a:pt x="1035902" y="878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718013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3023C2-6B2A-4B26-F08A-90AA7BF28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Community Garden Food Stand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83806-A220-CD48-C37B-2F1EEC9F1A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8882" y="4631161"/>
            <a:ext cx="3571810" cy="155932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Girl Scout Gold Award Project</a:t>
            </a:r>
          </a:p>
        </p:txBody>
      </p:sp>
      <p:sp>
        <p:nvSpPr>
          <p:cNvPr id="28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group of people standing in a garden&#10;&#10;AI-generated content may be incorrect.">
            <a:extLst>
              <a:ext uri="{FF2B5EF4-FFF2-40B4-BE49-F238E27FC236}">
                <a16:creationId xmlns:a16="http://schemas.microsoft.com/office/drawing/2014/main" id="{DCF07AEE-0D18-C456-DC1A-2F3424DEAA7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3" r="14955"/>
          <a:stretch>
            <a:fillRect/>
          </a:stretch>
        </p:blipFill>
        <p:spPr bwMode="auto">
          <a:xfrm>
            <a:off x="5477971" y="640080"/>
            <a:ext cx="5567266" cy="55504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5613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3F83E08D-5DB4-3F44-988B-B201015F52C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6" b="5915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3" name="Rectangle 4102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85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BBA8CF-9CFC-0DFB-089C-85C0364AC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42595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Questions or Comments</a:t>
            </a:r>
          </a:p>
        </p:txBody>
      </p:sp>
      <p:cxnSp>
        <p:nvCxnSpPr>
          <p:cNvPr id="4105" name="Straight Connector 4104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35069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7" name="Straight Connector 4106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24356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5967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07BEDE-CF9C-13C4-6CAD-FC914D1AE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dirty="0"/>
              <a:t>Community Garden Coordinator - Mackenzie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851C415-7E52-E9CA-C7AF-A49628C40C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7241" r="13969"/>
          <a:stretch>
            <a:fillRect/>
          </a:stretch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3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2A62C2-342D-4D09-7FFB-7290F709F6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54296" y="2706624"/>
            <a:ext cx="6894576" cy="3483864"/>
          </a:xfr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200" dirty="0"/>
              <a:t>4th season as garden coordinator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400" dirty="0"/>
              <a:t>Availability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200" dirty="0"/>
              <a:t>Wednesday, Thursday, Friday</a:t>
            </a:r>
          </a:p>
          <a:p>
            <a:pPr marL="1200150" lvl="2" indent="-228600">
              <a:buFont typeface="Arial" panose="020B0604020202020204" pitchFamily="34" charset="0"/>
              <a:buChar char="•"/>
            </a:pPr>
            <a:r>
              <a:rPr lang="en-US" sz="2000" dirty="0"/>
              <a:t>Winter hours 7am – 3:30pm (Fridays 2:30pm)</a:t>
            </a:r>
          </a:p>
          <a:p>
            <a:pPr marL="1200150" lvl="2" indent="-228600">
              <a:buFont typeface="Arial" panose="020B0604020202020204" pitchFamily="34" charset="0"/>
              <a:buChar char="•"/>
            </a:pPr>
            <a:r>
              <a:rPr lang="en-US" sz="2000" dirty="0"/>
              <a:t>Summer hours 6am - 4:30pm (Fridays 2:30pm)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200" dirty="0"/>
              <a:t>Contact by email or phone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200" dirty="0"/>
              <a:t>Natural Resource Conservation &amp; Plant Based Chef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200" dirty="0"/>
              <a:t>Birding, Hiking, Traveling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709395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9" name="Rectangle 205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12D379-651A-C0B6-A186-1269F2972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Garden Member Responsibility</a:t>
            </a:r>
          </a:p>
        </p:txBody>
      </p:sp>
      <p:sp>
        <p:nvSpPr>
          <p:cNvPr id="2060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149D36-5DC0-2823-FF9A-7EC09204E8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71450" lvl="0" indent="-228600">
              <a:buFont typeface="Arial" panose="020B0604020202020204" pitchFamily="34" charset="0"/>
              <a:buChar char="•"/>
            </a:pPr>
            <a:r>
              <a:rPr lang="en-US" sz="1400" b="1" dirty="0"/>
              <a:t>Regularly maintain garden plots </a:t>
            </a:r>
            <a:r>
              <a:rPr lang="en-US" sz="1400" dirty="0"/>
              <a:t>- planting, weeding, watering, harvesting and winterizing.</a:t>
            </a:r>
          </a:p>
          <a:p>
            <a:pPr marL="171450" lvl="0" indent="-228600">
              <a:buFont typeface="Arial" panose="020B0604020202020204" pitchFamily="34" charset="0"/>
              <a:buChar char="•"/>
            </a:pPr>
            <a:r>
              <a:rPr lang="en-US" sz="1400" dirty="0"/>
              <a:t>Give a minimum of a </a:t>
            </a:r>
            <a:r>
              <a:rPr lang="en-US" sz="1400" b="1" dirty="0"/>
              <a:t>two</a:t>
            </a:r>
            <a:r>
              <a:rPr lang="en-US" sz="1400" dirty="0"/>
              <a:t> </a:t>
            </a:r>
            <a:r>
              <a:rPr lang="en-US" sz="1400" b="1" dirty="0"/>
              <a:t>(2) week notice </a:t>
            </a:r>
            <a:r>
              <a:rPr lang="en-US" sz="1400" dirty="0"/>
              <a:t>if you are </a:t>
            </a:r>
            <a:r>
              <a:rPr lang="en-US" sz="1400" b="1" dirty="0"/>
              <a:t>unable to tend to your plot</a:t>
            </a:r>
            <a:r>
              <a:rPr lang="en-US" sz="1400" dirty="0"/>
              <a:t> and would like coverage</a:t>
            </a:r>
          </a:p>
          <a:p>
            <a:pPr marL="171450" lvl="0" indent="-228600">
              <a:buFont typeface="Arial" panose="020B0604020202020204" pitchFamily="34" charset="0"/>
              <a:buChar char="•"/>
            </a:pPr>
            <a:r>
              <a:rPr lang="en-US" sz="1400" dirty="0"/>
              <a:t>Plots can be </a:t>
            </a:r>
            <a:r>
              <a:rPr lang="en-US" sz="1400" b="1" dirty="0"/>
              <a:t>used to grow food, flowers and herbs</a:t>
            </a:r>
            <a:r>
              <a:rPr lang="en-US" sz="1400" dirty="0"/>
              <a:t>.  </a:t>
            </a:r>
          </a:p>
          <a:p>
            <a:pPr marL="171450" lvl="0" indent="-228600">
              <a:buFont typeface="Arial" panose="020B0604020202020204" pitchFamily="34" charset="0"/>
              <a:buChar char="•"/>
            </a:pPr>
            <a:r>
              <a:rPr lang="en-US" sz="1400" dirty="0"/>
              <a:t>Organic methods of gardening are to be followed.</a:t>
            </a:r>
          </a:p>
          <a:p>
            <a:pPr marL="171450" lvl="0" indent="-228600">
              <a:buFont typeface="Arial" panose="020B0604020202020204" pitchFamily="34" charset="0"/>
              <a:buChar char="•"/>
            </a:pPr>
            <a:r>
              <a:rPr lang="en-US" sz="1400" b="1" dirty="0"/>
              <a:t>Organic garden waste should be brought to the </a:t>
            </a:r>
            <a:r>
              <a:rPr lang="en-US" sz="1400" b="1" u="sng" dirty="0"/>
              <a:t>green </a:t>
            </a:r>
            <a:r>
              <a:rPr lang="en-US" sz="1400" b="1" dirty="0"/>
              <a:t>organic waste totes</a:t>
            </a:r>
            <a:r>
              <a:rPr lang="en-US" sz="1400" dirty="0"/>
              <a:t> located in the garden. </a:t>
            </a:r>
          </a:p>
          <a:p>
            <a:pPr marL="171450" lvl="0" indent="-228600">
              <a:buFont typeface="Arial" panose="020B0604020202020204" pitchFamily="34" charset="0"/>
              <a:buChar char="•"/>
            </a:pPr>
            <a:r>
              <a:rPr lang="en-US" sz="1400" b="1" dirty="0"/>
              <a:t>Keep tool shed orderly</a:t>
            </a:r>
            <a:r>
              <a:rPr lang="en-US" sz="1400" dirty="0"/>
              <a:t>; cleaning tools before returning them to proper places</a:t>
            </a:r>
          </a:p>
          <a:p>
            <a:pPr marL="171450" lvl="0" indent="-228600">
              <a:buFont typeface="Arial" panose="020B0604020202020204" pitchFamily="34" charset="0"/>
              <a:buChar char="•"/>
            </a:pPr>
            <a:r>
              <a:rPr lang="en-US" sz="1400" b="1" dirty="0"/>
              <a:t>Read through the handbook</a:t>
            </a:r>
            <a:r>
              <a:rPr lang="en-US" sz="1400" dirty="0"/>
              <a:t> for additional information pertaining to guidelines of the community garden </a:t>
            </a:r>
          </a:p>
          <a:p>
            <a:pPr marL="171450" indent="-228600">
              <a:buFont typeface="Arial" panose="020B0604020202020204" pitchFamily="34" charset="0"/>
              <a:buChar char="•"/>
            </a:pPr>
            <a:r>
              <a:rPr lang="en-US" sz="1400" dirty="0"/>
              <a:t>You agree to</a:t>
            </a:r>
            <a:r>
              <a:rPr lang="en-US" sz="1400" b="1" dirty="0"/>
              <a:t> only plant, harvest and water the plot(s) assigned to you</a:t>
            </a:r>
            <a:r>
              <a:rPr lang="en-US" sz="1400" dirty="0"/>
              <a:t>. Theft will not be tolerated. </a:t>
            </a:r>
          </a:p>
          <a:p>
            <a:pPr marL="171450" indent="-228600">
              <a:buFont typeface="Arial" panose="020B0604020202020204" pitchFamily="34" charset="0"/>
              <a:buChar char="•"/>
            </a:pPr>
            <a:r>
              <a:rPr lang="en-US" sz="1400" dirty="0"/>
              <a:t>*Please request permission from the community garden coordinator to plant in vertical or community gardens.</a:t>
            </a:r>
          </a:p>
          <a:p>
            <a:pPr marL="171450" lvl="0" indent="-22860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280DF23-69C0-FB03-13DD-09166E9A7E1E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0" r="16384" b="2"/>
          <a:stretch>
            <a:fillRect/>
          </a:stretch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6673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05" name="Rectangle 3104">
            <a:extLst>
              <a:ext uri="{FF2B5EF4-FFF2-40B4-BE49-F238E27FC236}">
                <a16:creationId xmlns:a16="http://schemas.microsoft.com/office/drawing/2014/main" id="{560AFAAC-EA6C-45A9-9E03-C9C9F0193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608A5009-A7F8-5507-A33E-B085926D084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7" r="17612" b="-1"/>
          <a:stretch>
            <a:fillRect/>
          </a:stretch>
        </p:blipFill>
        <p:spPr bwMode="auto">
          <a:xfrm>
            <a:off x="4883022" y="10"/>
            <a:ext cx="7308978" cy="6857990"/>
          </a:xfrm>
          <a:custGeom>
            <a:avLst/>
            <a:gdLst/>
            <a:ahLst/>
            <a:cxnLst/>
            <a:rect l="l" t="t" r="r" b="b"/>
            <a:pathLst>
              <a:path w="7308978" h="6858000">
                <a:moveTo>
                  <a:pt x="0" y="0"/>
                </a:moveTo>
                <a:lnTo>
                  <a:pt x="7308978" y="0"/>
                </a:lnTo>
                <a:lnTo>
                  <a:pt x="7308978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8" y="4741056"/>
                  <a:pt x="1212978" y="3429000"/>
                </a:cubicBezTo>
                <a:cubicBezTo>
                  <a:pt x="1212978" y="2116944"/>
                  <a:pt x="773509" y="929100"/>
                  <a:pt x="62983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3107" name="Freeform: Shape 3106">
            <a:extLst>
              <a:ext uri="{FF2B5EF4-FFF2-40B4-BE49-F238E27FC236}">
                <a16:creationId xmlns:a16="http://schemas.microsoft.com/office/drawing/2014/main" id="{83549E37-C86B-4401-90BD-D8BF83859F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3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3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3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3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104" name="Freeform: Shape 3103">
            <a:extLst>
              <a:ext uri="{FF2B5EF4-FFF2-40B4-BE49-F238E27FC236}">
                <a16:creationId xmlns:a16="http://schemas.microsoft.com/office/drawing/2014/main" id="{8A17784E-76D8-4521-A77D-0D2EBB923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6857" cy="6858000"/>
          </a:xfrm>
          <a:custGeom>
            <a:avLst/>
            <a:gdLst>
              <a:gd name="connsiteX0" fmla="*/ 0 w 6086857"/>
              <a:gd name="connsiteY0" fmla="*/ 0 h 6858000"/>
              <a:gd name="connsiteX1" fmla="*/ 4873879 w 6086857"/>
              <a:gd name="connsiteY1" fmla="*/ 0 h 6858000"/>
              <a:gd name="connsiteX2" fmla="*/ 4936862 w 6086857"/>
              <a:gd name="connsiteY2" fmla="*/ 69271 h 6858000"/>
              <a:gd name="connsiteX3" fmla="*/ 6086857 w 6086857"/>
              <a:gd name="connsiteY3" fmla="*/ 3429000 h 6858000"/>
              <a:gd name="connsiteX4" fmla="*/ 4936862 w 6086857"/>
              <a:gd name="connsiteY4" fmla="*/ 6788730 h 6858000"/>
              <a:gd name="connsiteX5" fmla="*/ 4873879 w 6086857"/>
              <a:gd name="connsiteY5" fmla="*/ 6858000 h 6858000"/>
              <a:gd name="connsiteX6" fmla="*/ 0 w 608685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6857" h="6858000">
                <a:moveTo>
                  <a:pt x="0" y="0"/>
                </a:moveTo>
                <a:lnTo>
                  <a:pt x="4873879" y="0"/>
                </a:lnTo>
                <a:lnTo>
                  <a:pt x="4936862" y="69271"/>
                </a:lnTo>
                <a:cubicBezTo>
                  <a:pt x="5647388" y="929100"/>
                  <a:pt x="6086857" y="2116944"/>
                  <a:pt x="6086857" y="3429000"/>
                </a:cubicBezTo>
                <a:cubicBezTo>
                  <a:pt x="6086857" y="4741056"/>
                  <a:pt x="5647388" y="5928900"/>
                  <a:pt x="4936862" y="6788730"/>
                </a:cubicBezTo>
                <a:lnTo>
                  <a:pt x="487387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98E0F8-A72B-10E2-45BC-BDFCA149B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04" y="856488"/>
            <a:ext cx="4992624" cy="124358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/>
              <a:t>Community Garden Basics</a:t>
            </a:r>
          </a:p>
        </p:txBody>
      </p:sp>
      <p:sp>
        <p:nvSpPr>
          <p:cNvPr id="3106" name="Rectangle 3105">
            <a:extLst>
              <a:ext uri="{FF2B5EF4-FFF2-40B4-BE49-F238E27FC236}">
                <a16:creationId xmlns:a16="http://schemas.microsoft.com/office/drawing/2014/main" id="{C0036C6B-F09C-4EAB-AE02-8D056EE748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24325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08" name="Rectangle 3107">
            <a:extLst>
              <a:ext uri="{FF2B5EF4-FFF2-40B4-BE49-F238E27FC236}">
                <a16:creationId xmlns:a16="http://schemas.microsoft.com/office/drawing/2014/main" id="{FC8D5885-2804-4D3C-BE31-902E4D32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769" y="2195336"/>
            <a:ext cx="49834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FC71B2-8E70-662B-A28F-7D332B40A8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4904" y="2522949"/>
            <a:ext cx="5065776" cy="34023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 dirty="0"/>
              <a:t>Organic compost outside the gate near tool shed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 dirty="0"/>
              <a:t>Community Garden Core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 dirty="0"/>
              <a:t>Community garden workdays &amp; events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1800" dirty="0"/>
              <a:t>Communications binder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 dirty="0"/>
              <a:t>Donations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 dirty="0"/>
              <a:t>Save plastic pots and trays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 dirty="0"/>
              <a:t>Community garden webpage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 dirty="0"/>
              <a:t>NEW – U-pick flower beds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70733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69A38EBA-6E97-44A4-B4B8-D9FB5D33F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258699-D9A3-0AB9-98CE-360514F63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991443"/>
            <a:ext cx="4502858" cy="10878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/>
              <a:t>Projects and Goals</a:t>
            </a:r>
          </a:p>
        </p:txBody>
      </p:sp>
      <p:sp>
        <p:nvSpPr>
          <p:cNvPr id="26" name="!!accent">
            <a:extLst>
              <a:ext uri="{FF2B5EF4-FFF2-40B4-BE49-F238E27FC236}">
                <a16:creationId xmlns:a16="http://schemas.microsoft.com/office/drawing/2014/main" id="{33AE4636-AEEC-45D6-84D4-7AC2DA48E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D9CE0F4-2EB2-4F1F-8AAC-DB3571D9F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480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E3244E-6138-F61A-AD43-0EDC4CDAA2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1480" y="2684095"/>
            <a:ext cx="4502858" cy="3492868"/>
          </a:xfr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 dirty="0"/>
              <a:t>Food Donations – 275lbs of food to nourish the community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 dirty="0"/>
              <a:t>Repair and replace damaged garden boxes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 dirty="0"/>
              <a:t>Create additional garden plots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 dirty="0"/>
              <a:t>Beautify the fence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 dirty="0"/>
              <a:t>AARP Grant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F498A6C-618F-4801-1818-AC32CCA844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18321" r="15432" b="-2"/>
          <a:stretch>
            <a:fillRect/>
          </a:stretch>
        </p:blipFill>
        <p:spPr>
          <a:xfrm>
            <a:off x="5385816" y="-2"/>
            <a:ext cx="6806184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740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5" name="Rectangle 2064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141B46-B918-929C-7AE7-28C870F5BD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640080"/>
            <a:ext cx="3734014" cy="3566160"/>
          </a:xfrm>
        </p:spPr>
        <p:txBody>
          <a:bodyPr anchor="b">
            <a:normAutofit/>
          </a:bodyPr>
          <a:lstStyle/>
          <a:p>
            <a:pPr algn="l"/>
            <a:r>
              <a:rPr lang="en-US" sz="5400"/>
              <a:t>From 2025…</a:t>
            </a:r>
          </a:p>
        </p:txBody>
      </p:sp>
      <p:sp>
        <p:nvSpPr>
          <p:cNvPr id="2067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C654F0C9-7AC6-D8AC-7643-8F3BC33B8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36" r="10011" b="-1"/>
          <a:stretch>
            <a:fillRect/>
          </a:stretch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2098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303AF9-818A-3AA1-FB93-381025408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/>
              <a:t>Community Garden Members</a:t>
            </a:r>
          </a:p>
        </p:txBody>
      </p:sp>
      <p:sp>
        <p:nvSpPr>
          <p:cNvPr id="103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B0159-1348-B872-19F5-A18CD4CCC7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/>
              <a:t>55 members in 2025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/>
              <a:t>13 new members (24%)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/>
              <a:t>42 members </a:t>
            </a:r>
            <a:r>
              <a:rPr lang="en-US" sz="2200"/>
              <a:t>from 2024 </a:t>
            </a:r>
            <a:r>
              <a:rPr lang="en-US" sz="2200" dirty="0"/>
              <a:t>(76%)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/>
              <a:t>10 core members, 5 additional volunteers contributing over 80 hours of volunteer hours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9E4BDF9-926B-4613-AAC4-4D7049665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4" r="14312" b="-1"/>
          <a:stretch>
            <a:fillRect/>
          </a:stretch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8226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77" name="Rectangle 1076">
            <a:extLst>
              <a:ext uri="{FF2B5EF4-FFF2-40B4-BE49-F238E27FC236}">
                <a16:creationId xmlns:a16="http://schemas.microsoft.com/office/drawing/2014/main" id="{560AFAAC-EA6C-45A9-9E03-C9C9F0193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040A5F4-B0AE-5CC2-5E14-8FF72BA1001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0" r="12180" b="-1"/>
          <a:stretch>
            <a:fillRect/>
          </a:stretch>
        </p:blipFill>
        <p:spPr bwMode="auto">
          <a:xfrm>
            <a:off x="4883022" y="10"/>
            <a:ext cx="7308978" cy="6857990"/>
          </a:xfrm>
          <a:custGeom>
            <a:avLst/>
            <a:gdLst/>
            <a:ahLst/>
            <a:cxnLst/>
            <a:rect l="l" t="t" r="r" b="b"/>
            <a:pathLst>
              <a:path w="7308978" h="6858000">
                <a:moveTo>
                  <a:pt x="0" y="0"/>
                </a:moveTo>
                <a:lnTo>
                  <a:pt x="7308978" y="0"/>
                </a:lnTo>
                <a:lnTo>
                  <a:pt x="7308978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8" y="4741056"/>
                  <a:pt x="1212978" y="3429000"/>
                </a:cubicBezTo>
                <a:cubicBezTo>
                  <a:pt x="1212978" y="2116944"/>
                  <a:pt x="773509" y="929100"/>
                  <a:pt x="62983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078" name="Freeform: Shape 1077">
            <a:extLst>
              <a:ext uri="{FF2B5EF4-FFF2-40B4-BE49-F238E27FC236}">
                <a16:creationId xmlns:a16="http://schemas.microsoft.com/office/drawing/2014/main" id="{83549E37-C86B-4401-90BD-D8BF83859F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3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3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3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3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79" name="Freeform: Shape 1078">
            <a:extLst>
              <a:ext uri="{FF2B5EF4-FFF2-40B4-BE49-F238E27FC236}">
                <a16:creationId xmlns:a16="http://schemas.microsoft.com/office/drawing/2014/main" id="{8A17784E-76D8-4521-A77D-0D2EBB923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6857" cy="6858000"/>
          </a:xfrm>
          <a:custGeom>
            <a:avLst/>
            <a:gdLst>
              <a:gd name="connsiteX0" fmla="*/ 0 w 6086857"/>
              <a:gd name="connsiteY0" fmla="*/ 0 h 6858000"/>
              <a:gd name="connsiteX1" fmla="*/ 4873879 w 6086857"/>
              <a:gd name="connsiteY1" fmla="*/ 0 h 6858000"/>
              <a:gd name="connsiteX2" fmla="*/ 4936862 w 6086857"/>
              <a:gd name="connsiteY2" fmla="*/ 69271 h 6858000"/>
              <a:gd name="connsiteX3" fmla="*/ 6086857 w 6086857"/>
              <a:gd name="connsiteY3" fmla="*/ 3429000 h 6858000"/>
              <a:gd name="connsiteX4" fmla="*/ 4936862 w 6086857"/>
              <a:gd name="connsiteY4" fmla="*/ 6788730 h 6858000"/>
              <a:gd name="connsiteX5" fmla="*/ 4873879 w 6086857"/>
              <a:gd name="connsiteY5" fmla="*/ 6858000 h 6858000"/>
              <a:gd name="connsiteX6" fmla="*/ 0 w 608685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6857" h="6858000">
                <a:moveTo>
                  <a:pt x="0" y="0"/>
                </a:moveTo>
                <a:lnTo>
                  <a:pt x="4873879" y="0"/>
                </a:lnTo>
                <a:lnTo>
                  <a:pt x="4936862" y="69271"/>
                </a:lnTo>
                <a:cubicBezTo>
                  <a:pt x="5647388" y="929100"/>
                  <a:pt x="6086857" y="2116944"/>
                  <a:pt x="6086857" y="3429000"/>
                </a:cubicBezTo>
                <a:cubicBezTo>
                  <a:pt x="6086857" y="4741056"/>
                  <a:pt x="5647388" y="5928900"/>
                  <a:pt x="4936862" y="6788730"/>
                </a:cubicBezTo>
                <a:lnTo>
                  <a:pt x="487387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6D1B28-D494-8CBB-DAED-C07B4138A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04" y="856488"/>
            <a:ext cx="4992624" cy="124358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/>
              <a:t>Donations</a:t>
            </a:r>
          </a:p>
        </p:txBody>
      </p:sp>
      <p:sp>
        <p:nvSpPr>
          <p:cNvPr id="1080" name="Rectangle 1079">
            <a:extLst>
              <a:ext uri="{FF2B5EF4-FFF2-40B4-BE49-F238E27FC236}">
                <a16:creationId xmlns:a16="http://schemas.microsoft.com/office/drawing/2014/main" id="{C0036C6B-F09C-4EAB-AE02-8D056EE748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24325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62" name="Rectangle 1061">
            <a:extLst>
              <a:ext uri="{FF2B5EF4-FFF2-40B4-BE49-F238E27FC236}">
                <a16:creationId xmlns:a16="http://schemas.microsoft.com/office/drawing/2014/main" id="{FC8D5885-2804-4D3C-BE31-902E4D32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769" y="2195336"/>
            <a:ext cx="49834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FCF9F9-125B-8AD4-5585-7A16AD58EC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4904" y="2522949"/>
            <a:ext cx="5065776" cy="34023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/>
              <a:t>338lbs of food donated to the community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/>
              <a:t>Top 3 donations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000"/>
              <a:t>Tomatoes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000"/>
              <a:t>Zucchini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000"/>
              <a:t>Beets 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/>
              <a:t>Donations to Evergreen East and Community Garden Stand</a:t>
            </a:r>
          </a:p>
        </p:txBody>
      </p:sp>
    </p:spTree>
    <p:extLst>
      <p:ext uri="{BB962C8B-B14F-4D97-AF65-F5344CB8AC3E}">
        <p14:creationId xmlns:p14="http://schemas.microsoft.com/office/powerpoint/2010/main" val="2143022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D04380-7E42-5DCA-327A-D45A1244B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Seed Saving Project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B9BE91-D5CB-F8CE-4E31-A703CB76C2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936" y="2807208"/>
            <a:ext cx="3429000" cy="34107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/>
              <a:t>Started in 2024 with seed collection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/>
              <a:t>14 seed varieties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/>
              <a:t>1,328 packages of seeds distributed in 2025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/>
              <a:t>39,000 seeds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/>
              <a:t>18 varieties of seeds saved in 2025 for 2026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pic>
        <p:nvPicPr>
          <p:cNvPr id="5" name="Content Placeholder 4" descr="A group of hands holding small packets of seeds&#10;&#10;AI-generated content may be incorrect.">
            <a:extLst>
              <a:ext uri="{FF2B5EF4-FFF2-40B4-BE49-F238E27FC236}">
                <a16:creationId xmlns:a16="http://schemas.microsoft.com/office/drawing/2014/main" id="{C98145D0-CF70-7C25-C824-2184E7C25A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4296" y="1124883"/>
            <a:ext cx="6903720" cy="46082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81413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796</TotalTime>
  <Words>617</Words>
  <Application>Microsoft Office PowerPoint</Application>
  <PresentationFormat>Widescreen</PresentationFormat>
  <Paragraphs>107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Office Theme</vt:lpstr>
      <vt:lpstr>Town of Perinton</vt:lpstr>
      <vt:lpstr>Community Garden Coordinator - Mackenzie</vt:lpstr>
      <vt:lpstr>Garden Member Responsibility</vt:lpstr>
      <vt:lpstr>Community Garden Basics</vt:lpstr>
      <vt:lpstr>Projects and Goals</vt:lpstr>
      <vt:lpstr>From 2025…</vt:lpstr>
      <vt:lpstr>Community Garden Members</vt:lpstr>
      <vt:lpstr>Donations</vt:lpstr>
      <vt:lpstr>Seed Saving Project</vt:lpstr>
      <vt:lpstr>Perimeter Fence</vt:lpstr>
      <vt:lpstr>Community Garden Food Stand</vt:lpstr>
      <vt:lpstr>Questions or Comments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Garden Coord</dc:creator>
  <cp:lastModifiedBy>Garden Coord</cp:lastModifiedBy>
  <cp:revision>1</cp:revision>
  <dcterms:created xsi:type="dcterms:W3CDTF">2025-11-13T12:11:39Z</dcterms:created>
  <dcterms:modified xsi:type="dcterms:W3CDTF">2026-03-18T17:05:59Z</dcterms:modified>
</cp:coreProperties>
</file>